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46" r:id="rId2"/>
    <p:sldId id="492" r:id="rId3"/>
    <p:sldId id="491" r:id="rId4"/>
    <p:sldId id="493" r:id="rId5"/>
    <p:sldId id="494" r:id="rId6"/>
    <p:sldId id="495" r:id="rId7"/>
    <p:sldId id="496" r:id="rId8"/>
    <p:sldId id="470" r:id="rId9"/>
    <p:sldId id="497" r:id="rId10"/>
    <p:sldId id="473" r:id="rId11"/>
    <p:sldId id="498" r:id="rId12"/>
    <p:sldId id="42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D32F1"/>
    <a:srgbClr val="279B34"/>
    <a:srgbClr val="99269D"/>
    <a:srgbClr val="C732CC"/>
    <a:srgbClr val="0C0FAE"/>
    <a:srgbClr val="A3E9FF"/>
    <a:srgbClr val="1A31E4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02" autoAdjust="0"/>
    <p:restoredTop sz="94623" autoAdjust="0"/>
  </p:normalViewPr>
  <p:slideViewPr>
    <p:cSldViewPr>
      <p:cViewPr>
        <p:scale>
          <a:sx n="77" d="100"/>
          <a:sy n="77" d="100"/>
        </p:scale>
        <p:origin x="-600" y="78"/>
      </p:cViewPr>
      <p:guideLst>
        <p:guide orient="horz" pos="2129"/>
        <p:guide pos="29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7213" cy="780272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74BA61-FDD2-45D6-972C-4B77E3608D1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4098" name="Notes Placeholder 2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9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F787A4-4036-4675-8E3B-8F3F33797591}" type="slidenum">
              <a:rPr lang="vi-VN" altLang="en-US"/>
              <a:pPr/>
              <a:t>1</a:t>
            </a:fld>
            <a:endParaRPr lang="vi-V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1266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1267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fld id="{33F1A6E4-A06C-4BAB-9880-1330109F41D4}" type="slidenum">
              <a:rPr lang="zh-CN" altLang="en-US" sz="1800"/>
              <a:pPr algn="l"/>
              <a:t>10</a:t>
            </a:fld>
            <a:endParaRPr lang="zh-CN" altLang="en-US" sz="18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7A1F7A-158C-450B-9832-977D874554C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2450F0-1C6A-43B6-BC0D-4A78DB7D30F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C24DE-22EC-454D-8BB4-8CEEEA7AE59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A2148-DD1B-474C-AB27-35A888A4178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6FE7C-40DD-47EA-B77F-0DA5EADAACA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597B31-01F8-4749-A7B3-907001BC681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F0613F-2526-4B84-B99B-E570EDBF0FF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9FD11-1AA9-4EDF-A9DD-E9529B31995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E73473-887D-4D15-B2E3-477341698E8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E19993-FB9E-428D-BF30-5617D410B15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8EDFFF-9D73-49BF-82CC-71F8B21D667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SimSun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SimSun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SimSun" pitchFamily="2" charset="-122"/>
              </a:defRPr>
            </a:lvl1pPr>
          </a:lstStyle>
          <a:p>
            <a:fld id="{CBC4C009-6361-4F8B-BBE0-7B121481D1E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23" descr="feuerwerk_1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5786438"/>
            <a:ext cx="217963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3" descr="feuerwerk_1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81600"/>
            <a:ext cx="21796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23" descr="feuerwerk_1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-500063"/>
            <a:ext cx="2179638" cy="167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23" descr="feuerwerk_1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13" y="6286500"/>
            <a:ext cx="217963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3" descr="feuerwerk_1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928813" y="5572125"/>
            <a:ext cx="207168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1" descr="67169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7715250" y="5000625"/>
            <a:ext cx="1643063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1" descr="67169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85750" y="5000625"/>
            <a:ext cx="18573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1" descr="67169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V="1">
            <a:off x="-214313" y="0"/>
            <a:ext cx="1857376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1" descr="67169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 flipV="1">
            <a:off x="7643813" y="0"/>
            <a:ext cx="17859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31"/>
          <p:cNvSpPr/>
          <p:nvPr/>
        </p:nvSpPr>
        <p:spPr>
          <a:xfrm>
            <a:off x="500023" y="1324261"/>
            <a:ext cx="8001056" cy="4962259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6600" b="1" dirty="0" err="1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Kiểm</a:t>
            </a:r>
            <a:r>
              <a:rPr lang="en-US" sz="66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6600" b="1" dirty="0" err="1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tra</a:t>
            </a:r>
            <a:r>
              <a:rPr lang="en-US" sz="66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6600" b="1" dirty="0" err="1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US" sz="66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6600" b="1" dirty="0" err="1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cũ</a:t>
            </a:r>
            <a:endParaRPr lang="vi-VN" sz="6600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084" name="Picture 23" descr="feuerwerk_1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88" y="-500063"/>
            <a:ext cx="2179637" cy="167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4600" y="2057400"/>
            <a:ext cx="3886200" cy="331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 rot="20718769">
            <a:off x="2692400" y="2166938"/>
            <a:ext cx="311150" cy="8524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CN" altLang="en-US" sz="4900">
              <a:solidFill>
                <a:srgbClr val="099F00"/>
              </a:solidFill>
              <a:latin typeface="方正少儿简体" pitchFamily="65" charset="-122"/>
              <a:ea typeface="方正少儿简体" pitchFamily="65" charset="-122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4250" y="933450"/>
            <a:ext cx="4635500" cy="9985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3559175" y="374650"/>
            <a:ext cx="2530475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LƯU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Ý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50863" y="2078038"/>
            <a:ext cx="7645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525" indent="-9525" algn="just"/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* 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Nhấn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giữ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phím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Shift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khi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kéo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thả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vẽ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được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đường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thẳng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trơn</a:t>
            </a:r>
            <a:r>
              <a:rPr lang="en-US" altLang="zh-CN" sz="28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đẹp</a:t>
            </a:r>
            <a:r>
              <a:rPr lang="en-US" altLang="zh-CN" sz="28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hơn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800" b="1" dirty="0">
              <a:solidFill>
                <a:srgbClr val="0000FF"/>
              </a:solidFill>
              <a:latin typeface="Times New Roman" pitchFamily="18" charset="0"/>
              <a:ea typeface="SimSun" pitchFamily="2" charset="-122"/>
            </a:endParaRPr>
          </a:p>
        </p:txBody>
      </p:sp>
      <p:pic>
        <p:nvPicPr>
          <p:cNvPr id="23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3181350"/>
            <a:ext cx="6065837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Oval 14"/>
          <p:cNvSpPr>
            <a:spLocks noChangeArrowheads="1"/>
          </p:cNvSpPr>
          <p:nvPr/>
        </p:nvSpPr>
        <p:spPr bwMode="auto">
          <a:xfrm>
            <a:off x="1228725" y="4772025"/>
            <a:ext cx="600075" cy="2571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zh-CN" sz="1000">
              <a:latin typeface="Verdana" pitchFamily="34" charset="0"/>
              <a:ea typeface="SimSun" pitchFamily="2" charset="-122"/>
            </a:endParaRPr>
          </a:p>
        </p:txBody>
      </p:sp>
      <p:sp>
        <p:nvSpPr>
          <p:cNvPr id="25" name="Oval 17"/>
          <p:cNvSpPr>
            <a:spLocks noChangeArrowheads="1"/>
          </p:cNvSpPr>
          <p:nvPr/>
        </p:nvSpPr>
        <p:spPr bwMode="auto">
          <a:xfrm>
            <a:off x="4648200" y="4784725"/>
            <a:ext cx="600075" cy="3206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zh-CN" sz="1000">
              <a:latin typeface="Verdana" pitchFamily="34" charset="0"/>
              <a:ea typeface="SimSun" pitchFamily="2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4" grpId="0" bldLvl="0" animBg="1"/>
      <p:bldP spid="25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49"/>
          <p:cNvSpPr>
            <a:spLocks noChangeArrowheads="1"/>
          </p:cNvSpPr>
          <p:nvPr/>
        </p:nvSpPr>
        <p:spPr bwMode="auto">
          <a:xfrm>
            <a:off x="0" y="304800"/>
            <a:ext cx="9144000" cy="395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US" altLang="vi-VN" sz="2600" b="1" dirty="0" smtClean="0">
                <a:solidFill>
                  <a:srgbClr val="FFC000"/>
                </a:solidFill>
                <a:latin typeface="Times New Roman" pitchFamily="18" charset="0"/>
              </a:rPr>
              <a:t>BÀI </a:t>
            </a:r>
            <a:r>
              <a:rPr lang="en-US" altLang="vi-VN" sz="2600" b="1" dirty="0">
                <a:solidFill>
                  <a:srgbClr val="FFC000"/>
                </a:solidFill>
                <a:latin typeface="Times New Roman" pitchFamily="18" charset="0"/>
              </a:rPr>
              <a:t>3. VẼ ĐƯỜNG THẲNG, ĐƯỜNG CONG</a:t>
            </a:r>
          </a:p>
        </p:txBody>
      </p:sp>
      <p:sp>
        <p:nvSpPr>
          <p:cNvPr id="9218" name="Rectangle 49"/>
          <p:cNvSpPr>
            <a:spLocks noChangeArrowheads="1"/>
          </p:cNvSpPr>
          <p:nvPr/>
        </p:nvSpPr>
        <p:spPr bwMode="auto">
          <a:xfrm>
            <a:off x="457200" y="838201"/>
            <a:ext cx="6019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spcBef>
                <a:spcPts val="50"/>
              </a:spcBef>
            </a:pPr>
            <a:r>
              <a:rPr lang="en-US" altLang="vi-VN" sz="4000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lang="en-US" altLang="vi-VN" sz="4000" b="1" dirty="0" smtClean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altLang="vi-VN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Vận</a:t>
            </a:r>
            <a:r>
              <a:rPr lang="en-US" altLang="vi-VN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dụng</a:t>
            </a:r>
            <a:endParaRPr lang="en-US" altLang="vi-VN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381000" y="1828800"/>
            <a:ext cx="809783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Thảo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luận</a:t>
            </a:r>
            <a:r>
              <a:rPr lang="en-US" altLang="zh-CN" sz="26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6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đôi</a:t>
            </a:r>
            <a:r>
              <a:rPr lang="en-US" altLang="zh-CN" sz="26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10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phút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vẽ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2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hình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.</a:t>
            </a:r>
            <a:endParaRPr lang="en-US" altLang="zh-CN" sz="2600" dirty="0">
              <a:solidFill>
                <a:srgbClr val="0000FF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457450"/>
            <a:ext cx="813435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3" descr="feuerwerk_1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3" y="6019800"/>
            <a:ext cx="217963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23" descr="feuerwerk_1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181600"/>
            <a:ext cx="21796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23" descr="feuerwerk_1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-285750"/>
            <a:ext cx="21796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23" descr="feuerwerk_1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286000" y="6019800"/>
            <a:ext cx="207168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11" descr="67169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215188" y="4435475"/>
            <a:ext cx="2143125" cy="24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1" descr="67169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85750" y="4357688"/>
            <a:ext cx="2500313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11" descr="67169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-214313" y="0"/>
            <a:ext cx="2428876" cy="2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11" descr="67169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 flipV="1">
            <a:off x="7143750" y="0"/>
            <a:ext cx="2286000" cy="292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23" descr="feuerwerk_1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-500063"/>
            <a:ext cx="2179637" cy="167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381000" y="1928802"/>
            <a:ext cx="8458200" cy="1323439"/>
          </a:xfrm>
          <a:prstGeom prst="rect">
            <a:avLst/>
          </a:prstGeom>
          <a:solidFill>
            <a:srgbClr val="FFFFB9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dồi</a:t>
            </a:r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dào</a:t>
            </a:r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endParaRPr lang="en-US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636" name="Picture 34" descr="feuerwerk_1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42938" y="2357438"/>
            <a:ext cx="21796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0" y="3429000"/>
            <a:ext cx="310197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513" name="Oval 25"/>
          <p:cNvSpPr>
            <a:spLocks noChangeArrowheads="1"/>
          </p:cNvSpPr>
          <p:nvPr/>
        </p:nvSpPr>
        <p:spPr bwMode="auto">
          <a:xfrm>
            <a:off x="4724400" y="2667000"/>
            <a:ext cx="609600" cy="5334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3075" name="Rectangle 26"/>
          <p:cNvSpPr>
            <a:spLocks noChangeArrowheads="1"/>
          </p:cNvSpPr>
          <p:nvPr/>
        </p:nvSpPr>
        <p:spPr bwMode="auto">
          <a:xfrm>
            <a:off x="0" y="304800"/>
            <a:ext cx="9144000" cy="1877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 dirty="0" err="1">
                <a:solidFill>
                  <a:srgbClr val="FF0000"/>
                </a:solidFill>
              </a:rPr>
              <a:t>Câu</a:t>
            </a:r>
            <a:r>
              <a:rPr lang="en-US" sz="4400" b="1" dirty="0">
                <a:solidFill>
                  <a:srgbClr val="FF0000"/>
                </a:solidFill>
              </a:rPr>
              <a:t> 1: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4400" b="1" dirty="0">
                <a:solidFill>
                  <a:srgbClr val="FF0000"/>
                </a:solidFill>
              </a:rPr>
              <a:t>?</a:t>
            </a:r>
          </a:p>
          <a:p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076" name="Rectangle 28"/>
          <p:cNvSpPr>
            <a:spLocks noChangeArrowheads="1"/>
          </p:cNvSpPr>
          <p:nvPr/>
        </p:nvSpPr>
        <p:spPr bwMode="auto">
          <a:xfrm>
            <a:off x="990600" y="2667000"/>
            <a:ext cx="12192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A. </a:t>
            </a:r>
          </a:p>
        </p:txBody>
      </p:sp>
      <p:sp>
        <p:nvSpPr>
          <p:cNvPr id="3077" name="Rectangle 29"/>
          <p:cNvSpPr>
            <a:spLocks noChangeArrowheads="1"/>
          </p:cNvSpPr>
          <p:nvPr/>
        </p:nvSpPr>
        <p:spPr bwMode="auto">
          <a:xfrm>
            <a:off x="4800600" y="2681288"/>
            <a:ext cx="8382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B. </a:t>
            </a:r>
          </a:p>
        </p:txBody>
      </p:sp>
      <p:sp>
        <p:nvSpPr>
          <p:cNvPr id="3078" name="Rectangle 30"/>
          <p:cNvSpPr>
            <a:spLocks noChangeArrowheads="1"/>
          </p:cNvSpPr>
          <p:nvPr/>
        </p:nvSpPr>
        <p:spPr bwMode="auto">
          <a:xfrm>
            <a:off x="1066800" y="4114800"/>
            <a:ext cx="54451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</a:rPr>
              <a:t>C.</a:t>
            </a:r>
          </a:p>
        </p:txBody>
      </p:sp>
      <p:sp>
        <p:nvSpPr>
          <p:cNvPr id="3080" name="Rectangle 30"/>
          <p:cNvSpPr>
            <a:spLocks noChangeArrowheads="1"/>
          </p:cNvSpPr>
          <p:nvPr/>
        </p:nvSpPr>
        <p:spPr bwMode="auto">
          <a:xfrm>
            <a:off x="4800600" y="4038600"/>
            <a:ext cx="5397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</a:rPr>
              <a:t>D.</a:t>
            </a:r>
          </a:p>
        </p:txBody>
      </p:sp>
      <p:sp>
        <p:nvSpPr>
          <p:cNvPr id="3081" name="TextBox 13"/>
          <p:cNvSpPr txBox="1">
            <a:spLocks noChangeArrowheads="1"/>
          </p:cNvSpPr>
          <p:nvPr/>
        </p:nvSpPr>
        <p:spPr bwMode="auto">
          <a:xfrm>
            <a:off x="1752600" y="2362200"/>
            <a:ext cx="13446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New</a:t>
            </a:r>
          </a:p>
        </p:txBody>
      </p:sp>
      <p:sp>
        <p:nvSpPr>
          <p:cNvPr id="3082" name="TextBox 14"/>
          <p:cNvSpPr txBox="1">
            <a:spLocks noChangeArrowheads="1"/>
          </p:cNvSpPr>
          <p:nvPr/>
        </p:nvSpPr>
        <p:spPr bwMode="auto">
          <a:xfrm>
            <a:off x="5334000" y="2514600"/>
            <a:ext cx="14160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Save</a:t>
            </a:r>
          </a:p>
        </p:txBody>
      </p:sp>
      <p:sp>
        <p:nvSpPr>
          <p:cNvPr id="3083" name="TextBox 15"/>
          <p:cNvSpPr txBox="1">
            <a:spLocks noChangeArrowheads="1"/>
          </p:cNvSpPr>
          <p:nvPr/>
        </p:nvSpPr>
        <p:spPr bwMode="auto">
          <a:xfrm>
            <a:off x="1752600" y="4038600"/>
            <a:ext cx="16224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Open</a:t>
            </a:r>
          </a:p>
        </p:txBody>
      </p:sp>
      <p:sp>
        <p:nvSpPr>
          <p:cNvPr id="3084" name="TextBox 16"/>
          <p:cNvSpPr txBox="1">
            <a:spLocks noChangeArrowheads="1"/>
          </p:cNvSpPr>
          <p:nvPr/>
        </p:nvSpPr>
        <p:spPr bwMode="auto">
          <a:xfrm>
            <a:off x="5410200" y="3810000"/>
            <a:ext cx="15541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Print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40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 </a:t>
            </a:r>
            <a:endParaRPr lang="en-U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10128" y="2362200"/>
            <a:ext cx="5715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en-U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3438" y="2514600"/>
            <a:ext cx="5715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en-U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2476" y="4219588"/>
            <a:ext cx="5715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endParaRPr lang="en-U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48200" y="4038600"/>
            <a:ext cx="5715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endParaRPr lang="en-U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09600" y="2505076"/>
            <a:ext cx="857256" cy="1000132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438400"/>
            <a:ext cx="91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2362199"/>
            <a:ext cx="838200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4038600"/>
            <a:ext cx="216497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10200" y="3962400"/>
            <a:ext cx="1371600" cy="937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0" y="304800"/>
            <a:ext cx="9144000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 dirty="0" err="1">
                <a:solidFill>
                  <a:srgbClr val="FF0000"/>
                </a:solidFill>
              </a:rPr>
              <a:t>Câu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3: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400" b="1" dirty="0" smtClean="0">
                <a:solidFill>
                  <a:srgbClr val="FF0000"/>
                </a:solidFill>
              </a:rPr>
              <a:t>?</a:t>
            </a:r>
            <a:endParaRPr lang="en-US" sz="4400" b="1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990600"/>
            <a:ext cx="14859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3"/>
          <p:cNvSpPr txBox="1">
            <a:spLocks noChangeArrowheads="1"/>
          </p:cNvSpPr>
          <p:nvPr/>
        </p:nvSpPr>
        <p:spPr bwMode="auto">
          <a:xfrm>
            <a:off x="838200" y="30480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124200"/>
            <a:ext cx="609600" cy="531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838200" y="3810000"/>
            <a:ext cx="7467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838200" y="2514600"/>
            <a:ext cx="800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76200" y="4673025"/>
            <a:ext cx="1905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err="1" smtClean="0">
                <a:ln w="11430"/>
                <a:solidFill>
                  <a:srgbClr val="279B3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spc="50" dirty="0" smtClean="0">
                <a:ln w="11430"/>
                <a:solidFill>
                  <a:srgbClr val="279B3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</a:t>
            </a:r>
            <a:endParaRPr lang="en-US" sz="3200" b="1" cap="none" spc="50" dirty="0">
              <a:ln w="11430"/>
              <a:solidFill>
                <a:srgbClr val="279B3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76200" y="5410200"/>
            <a:ext cx="1828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err="1" smtClean="0">
                <a:ln w="11430"/>
                <a:solidFill>
                  <a:srgbClr val="279B3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spc="50" dirty="0" smtClean="0">
                <a:ln w="11430"/>
                <a:solidFill>
                  <a:srgbClr val="279B3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</a:t>
            </a:r>
            <a:endParaRPr lang="en-US" sz="3200" b="1" cap="none" spc="50" dirty="0">
              <a:ln w="11430"/>
              <a:solidFill>
                <a:srgbClr val="279B3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228600" y="6150114"/>
            <a:ext cx="21336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err="1" smtClean="0">
                <a:ln w="11430"/>
                <a:solidFill>
                  <a:srgbClr val="279B3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spc="50" dirty="0" smtClean="0">
                <a:ln w="11430"/>
                <a:solidFill>
                  <a:srgbClr val="279B3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3:</a:t>
            </a:r>
            <a:endParaRPr lang="en-US" sz="3200" b="1" cap="none" spc="50" dirty="0">
              <a:ln w="11430"/>
              <a:solidFill>
                <a:srgbClr val="279B3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6482" y="3810000"/>
            <a:ext cx="60511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0.07917 0.235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11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0.075 0.2391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.075 0.2215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11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0.06649 0.1888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40741E-7 L 0.075 0.5351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2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0" y="304800"/>
            <a:ext cx="9144000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 dirty="0" err="1">
                <a:solidFill>
                  <a:srgbClr val="FF0000"/>
                </a:solidFill>
              </a:rPr>
              <a:t>Câu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3: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400" b="1" dirty="0" smtClean="0">
                <a:solidFill>
                  <a:srgbClr val="FF0000"/>
                </a:solidFill>
              </a:rPr>
              <a:t>?</a:t>
            </a:r>
            <a:endParaRPr lang="en-US" sz="4400" b="1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5" name="TextBox 13"/>
          <p:cNvSpPr txBox="1">
            <a:spLocks noChangeArrowheads="1"/>
          </p:cNvSpPr>
          <p:nvPr/>
        </p:nvSpPr>
        <p:spPr bwMode="auto">
          <a:xfrm>
            <a:off x="838200" y="30480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838200" y="3810000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838200" y="2286000"/>
            <a:ext cx="8001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76200" y="4572000"/>
            <a:ext cx="1905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err="1" smtClean="0">
                <a:ln w="11430"/>
                <a:solidFill>
                  <a:srgbClr val="279B3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spc="50" dirty="0" smtClean="0">
                <a:ln w="11430"/>
                <a:solidFill>
                  <a:srgbClr val="279B3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</a:t>
            </a:r>
            <a:endParaRPr lang="en-US" sz="3200" b="1" cap="none" spc="50" dirty="0">
              <a:ln w="11430"/>
              <a:solidFill>
                <a:srgbClr val="279B3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76200" y="5334000"/>
            <a:ext cx="1828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err="1" smtClean="0">
                <a:ln w="11430"/>
                <a:solidFill>
                  <a:srgbClr val="279B3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spc="50" dirty="0" smtClean="0">
                <a:ln w="11430"/>
                <a:solidFill>
                  <a:srgbClr val="279B3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</a:t>
            </a:r>
            <a:endParaRPr lang="en-US" sz="3200" b="1" cap="none" spc="50" dirty="0">
              <a:ln w="11430"/>
              <a:solidFill>
                <a:srgbClr val="279B3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228600" y="5943600"/>
            <a:ext cx="21336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err="1" smtClean="0">
                <a:ln w="11430"/>
                <a:solidFill>
                  <a:srgbClr val="279B3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spc="50" dirty="0" smtClean="0">
                <a:ln w="11430"/>
                <a:solidFill>
                  <a:srgbClr val="279B3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3:</a:t>
            </a:r>
            <a:endParaRPr lang="en-US" sz="3200" b="1" cap="none" spc="50" dirty="0">
              <a:ln w="11430"/>
              <a:solidFill>
                <a:srgbClr val="279B3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990600"/>
            <a:ext cx="914400" cy="99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31242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0.07083 0.224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1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0573 0.2097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.075 0.2215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40741E-7 L 0.075 0.5351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2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1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45660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Quan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sát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hình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vẽ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sau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các</a:t>
            </a:r>
            <a:r>
              <a:rPr lang="en-US" sz="4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en-US" sz="4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em</a:t>
            </a:r>
            <a:r>
              <a:rPr lang="en-US" sz="4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en-US" sz="4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xem</a:t>
            </a:r>
            <a:r>
              <a:rPr lang="en-US" sz="4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en-US" sz="4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có</a:t>
            </a:r>
            <a:r>
              <a:rPr lang="en-US" sz="4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en-US" sz="4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đường</a:t>
            </a:r>
            <a:r>
              <a:rPr lang="en-US" sz="4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en-US" sz="4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nét</a:t>
            </a:r>
            <a:r>
              <a:rPr lang="en-US" sz="4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en-US" sz="4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vẽ</a:t>
            </a:r>
            <a:r>
              <a:rPr lang="en-US" sz="4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en-US" sz="4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nào</a:t>
            </a:r>
            <a:r>
              <a:rPr lang="en-US" sz="4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?</a:t>
            </a:r>
            <a:endParaRPr lang="en-US" sz="4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" y="1524000"/>
            <a:ext cx="790575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1066800" y="4800600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      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3"/>
          <p:cNvSpPr txBox="1">
            <a:spLocks noChangeArrowheads="1"/>
          </p:cNvSpPr>
          <p:nvPr/>
        </p:nvSpPr>
        <p:spPr bwMode="auto">
          <a:xfrm>
            <a:off x="1066800" y="5410200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      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1066800" y="5968425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cong.        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066800" y="5410200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      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3"/>
          <p:cNvSpPr txBox="1">
            <a:spLocks noChangeArrowheads="1"/>
          </p:cNvSpPr>
          <p:nvPr/>
        </p:nvSpPr>
        <p:spPr bwMode="auto">
          <a:xfrm>
            <a:off x="1066800" y="5968425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cong.          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9" grpId="0"/>
      <p:bldP spid="9" grpId="1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381000" y="1524000"/>
            <a:ext cx="825341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dirty="0" err="1">
                <a:solidFill>
                  <a:srgbClr val="00B050"/>
                </a:solidFill>
                <a:latin typeface="Times New Roman" pitchFamily="18" charset="0"/>
                <a:ea typeface="SimSun" pitchFamily="2" charset="-122"/>
              </a:rPr>
              <a:t>Mục</a:t>
            </a:r>
            <a:r>
              <a:rPr lang="en-US" altLang="zh-CN" sz="2800" b="1" dirty="0">
                <a:solidFill>
                  <a:srgbClr val="00B05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b="1" dirty="0" err="1">
                <a:solidFill>
                  <a:srgbClr val="00B050"/>
                </a:solidFill>
                <a:latin typeface="Times New Roman" pitchFamily="18" charset="0"/>
                <a:ea typeface="SimSun" pitchFamily="2" charset="-122"/>
              </a:rPr>
              <a:t>tiêu</a:t>
            </a:r>
            <a:r>
              <a:rPr lang="en-US" altLang="zh-CN" sz="2800" b="1" dirty="0">
                <a:solidFill>
                  <a:srgbClr val="00B050"/>
                </a:solidFill>
                <a:latin typeface="Times New Roman" pitchFamily="18" charset="0"/>
                <a:ea typeface="SimSun" pitchFamily="2" charset="-122"/>
              </a:rPr>
              <a:t>:</a:t>
            </a:r>
            <a:endParaRPr lang="en-US" altLang="zh-CN" sz="2800" dirty="0">
              <a:solidFill>
                <a:srgbClr val="0000FF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-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Biết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sử</a:t>
            </a:r>
            <a:r>
              <a:rPr lang="en-US" altLang="zh-CN" sz="28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dụng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được</a:t>
            </a:r>
            <a:r>
              <a:rPr lang="en-US" altLang="zh-CN" sz="28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công</a:t>
            </a:r>
            <a:r>
              <a:rPr lang="en-US" altLang="zh-CN" sz="28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cụ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vẽ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đường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thẳng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đường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cong.</a:t>
            </a:r>
            <a:endParaRPr lang="en-US" altLang="zh-CN" sz="2800" dirty="0">
              <a:solidFill>
                <a:srgbClr val="0000FF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-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Vẽ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được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bức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tranh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đơn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giản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có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đường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thẳng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đường</a:t>
            </a:r>
            <a:r>
              <a:rPr lang="en-US" altLang="zh-CN" sz="28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cong.</a:t>
            </a:r>
          </a:p>
          <a:p>
            <a:pPr eaLnBrk="0" hangingPunct="0">
              <a:spcBef>
                <a:spcPct val="50000"/>
              </a:spcBef>
            </a:pPr>
            <a:endParaRPr lang="en-US" altLang="zh-CN" sz="2800" dirty="0">
              <a:solidFill>
                <a:srgbClr val="0000FF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7" name="Rectangle 49"/>
          <p:cNvSpPr>
            <a:spLocks noChangeArrowheads="1"/>
          </p:cNvSpPr>
          <p:nvPr/>
        </p:nvSpPr>
        <p:spPr bwMode="auto">
          <a:xfrm>
            <a:off x="204788" y="260350"/>
            <a:ext cx="9144000" cy="742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vi-VN" sz="3200" b="1" dirty="0" smtClean="0">
                <a:solidFill>
                  <a:srgbClr val="FFC000"/>
                </a:solidFill>
                <a:latin typeface="Times New Roman" pitchFamily="18" charset="0"/>
              </a:rPr>
              <a:t>BÀI </a:t>
            </a:r>
            <a:r>
              <a:rPr lang="en-US" altLang="vi-VN" sz="3200" b="1" dirty="0">
                <a:solidFill>
                  <a:srgbClr val="FFC000"/>
                </a:solidFill>
                <a:latin typeface="Times New Roman" pitchFamily="18" charset="0"/>
              </a:rPr>
              <a:t>3. VẼ ĐƯỜNG THẲNG, ĐƯỜNG CONG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2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49"/>
          <p:cNvSpPr>
            <a:spLocks noChangeArrowheads="1"/>
          </p:cNvSpPr>
          <p:nvPr/>
        </p:nvSpPr>
        <p:spPr bwMode="auto">
          <a:xfrm>
            <a:off x="0" y="304800"/>
            <a:ext cx="9144000" cy="395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US" altLang="vi-VN" sz="2600" b="1" dirty="0" smtClean="0">
                <a:solidFill>
                  <a:srgbClr val="FFC000"/>
                </a:solidFill>
                <a:latin typeface="Times New Roman" pitchFamily="18" charset="0"/>
              </a:rPr>
              <a:t>BÀI </a:t>
            </a:r>
            <a:r>
              <a:rPr lang="en-US" altLang="vi-VN" sz="2600" b="1" dirty="0">
                <a:solidFill>
                  <a:srgbClr val="FFC000"/>
                </a:solidFill>
                <a:latin typeface="Times New Roman" pitchFamily="18" charset="0"/>
              </a:rPr>
              <a:t>3. VẼ ĐƯỜNG THẲNG, ĐƯỜNG CONG</a:t>
            </a:r>
          </a:p>
        </p:txBody>
      </p:sp>
      <p:sp>
        <p:nvSpPr>
          <p:cNvPr id="9218" name="Rectangle 49"/>
          <p:cNvSpPr>
            <a:spLocks noChangeArrowheads="1"/>
          </p:cNvSpPr>
          <p:nvPr/>
        </p:nvSpPr>
        <p:spPr bwMode="auto">
          <a:xfrm>
            <a:off x="457200" y="838201"/>
            <a:ext cx="6019800" cy="90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spcBef>
                <a:spcPts val="50"/>
              </a:spcBef>
            </a:pPr>
            <a:r>
              <a:rPr lang="en-US" altLang="vi-VN" sz="4000" b="1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altLang="vi-VN" sz="4000" b="1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itchFamily="18" charset="0"/>
              </a:rPr>
              <a:t>Vẽ</a:t>
            </a:r>
            <a:r>
              <a:rPr lang="en-US" altLang="vi-VN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altLang="vi-VN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endParaRPr lang="en-US" altLang="vi-VN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381000" y="1828800"/>
            <a:ext cx="809783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Thảo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luận</a:t>
            </a:r>
            <a:r>
              <a:rPr lang="en-US" altLang="zh-CN" sz="26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6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đôi</a:t>
            </a:r>
            <a:r>
              <a:rPr lang="en-US" altLang="zh-CN" sz="26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3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phút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vẽ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đường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thẳng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có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độ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dày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nét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vẽ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vừa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600" dirty="0">
              <a:solidFill>
                <a:srgbClr val="0000FF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667000"/>
            <a:ext cx="2495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228600" y="3799582"/>
            <a:ext cx="8686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951982"/>
            <a:ext cx="533400" cy="448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28600" y="4800600"/>
            <a:ext cx="7467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4724400"/>
            <a:ext cx="60511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228600" y="5735360"/>
            <a:ext cx="8001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Kéo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0" y="3200400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200" b="1" dirty="0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en-US" sz="3200" b="1" dirty="0">
              <a:solidFill>
                <a:srgbClr val="2D32F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2" grpId="0"/>
      <p:bldP spid="8" grpId="0"/>
      <p:bldP spid="10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49"/>
          <p:cNvSpPr>
            <a:spLocks noChangeArrowheads="1"/>
          </p:cNvSpPr>
          <p:nvPr/>
        </p:nvSpPr>
        <p:spPr bwMode="auto">
          <a:xfrm>
            <a:off x="0" y="304800"/>
            <a:ext cx="9144000" cy="395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US" altLang="vi-VN" sz="2600" b="1" dirty="0" smtClean="0">
                <a:solidFill>
                  <a:srgbClr val="FFC000"/>
                </a:solidFill>
                <a:latin typeface="Times New Roman" pitchFamily="18" charset="0"/>
              </a:rPr>
              <a:t>BÀI </a:t>
            </a:r>
            <a:r>
              <a:rPr lang="en-US" altLang="vi-VN" sz="2600" b="1" dirty="0">
                <a:solidFill>
                  <a:srgbClr val="FFC000"/>
                </a:solidFill>
                <a:latin typeface="Times New Roman" pitchFamily="18" charset="0"/>
              </a:rPr>
              <a:t>3. VẼ ĐƯỜNG THẲNG, ĐƯỜNG CONG</a:t>
            </a:r>
          </a:p>
        </p:txBody>
      </p:sp>
      <p:sp>
        <p:nvSpPr>
          <p:cNvPr id="9218" name="Rectangle 49"/>
          <p:cNvSpPr>
            <a:spLocks noChangeArrowheads="1"/>
          </p:cNvSpPr>
          <p:nvPr/>
        </p:nvSpPr>
        <p:spPr bwMode="auto">
          <a:xfrm>
            <a:off x="457200" y="838201"/>
            <a:ext cx="6019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  <a:spcBef>
                <a:spcPts val="50"/>
              </a:spcBef>
            </a:pPr>
            <a:r>
              <a:rPr lang="en-US" altLang="vi-VN" sz="4000" b="1" dirty="0" smtClean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itchFamily="18" charset="0"/>
              </a:rPr>
              <a:t>Vẽ</a:t>
            </a:r>
            <a:r>
              <a:rPr lang="en-US" altLang="vi-VN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4000" b="1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altLang="vi-VN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sz="4000" b="1" dirty="0" smtClean="0">
                <a:solidFill>
                  <a:srgbClr val="FF0000"/>
                </a:solidFill>
                <a:latin typeface="Times New Roman" pitchFamily="18" charset="0"/>
              </a:rPr>
              <a:t>cong</a:t>
            </a:r>
            <a:endParaRPr lang="en-US" altLang="vi-VN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381000" y="1828800"/>
            <a:ext cx="809783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Thảo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luận</a:t>
            </a:r>
            <a:r>
              <a:rPr lang="en-US" altLang="zh-CN" sz="26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6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đôi</a:t>
            </a:r>
            <a:r>
              <a:rPr lang="en-US" altLang="zh-CN" sz="2600" dirty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5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phút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vẽ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đường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cong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có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độ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dày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nét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vẽ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00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vừa</a:t>
            </a:r>
            <a:r>
              <a:rPr lang="en-US" altLang="zh-CN" sz="2600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600" dirty="0">
              <a:solidFill>
                <a:srgbClr val="0000FF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228600" y="3799582"/>
            <a:ext cx="8686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28600" y="4800600"/>
            <a:ext cx="7467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4724400"/>
            <a:ext cx="60511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228600" y="5735360"/>
            <a:ext cx="8001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Kéo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cong.   </a:t>
            </a:r>
            <a:endParaRPr lang="en-US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0" y="3200400"/>
            <a:ext cx="746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200" b="1" dirty="0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solidFill>
                  <a:srgbClr val="2D32F1"/>
                </a:solidFill>
                <a:latin typeface="Times New Roman" pitchFamily="18" charset="0"/>
                <a:cs typeface="Times New Roman" pitchFamily="18" charset="0"/>
              </a:rPr>
              <a:t> cong          </a:t>
            </a:r>
            <a:endParaRPr lang="en-US" sz="3200" b="1" dirty="0">
              <a:solidFill>
                <a:srgbClr val="2D32F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2438400"/>
            <a:ext cx="35052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79027" y="3733800"/>
            <a:ext cx="71697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2" grpId="0"/>
      <p:bldP spid="8" grpId="0"/>
      <p:bldP spid="10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471</Words>
  <Application>Microsoft Office PowerPoint</Application>
  <PresentationFormat>On-screen Show (4:3)</PresentationFormat>
  <Paragraphs>63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41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FZYaoTi</vt:lpstr>
      <vt:lpstr>Arial Black</vt:lpstr>
      <vt:lpstr>Bauhaus 93</vt:lpstr>
      <vt:lpstr>Book Antiqua</vt:lpstr>
      <vt:lpstr>Brush Script MT</vt:lpstr>
      <vt:lpstr>Cambria</vt:lpstr>
      <vt:lpstr>Cambria Math</vt:lpstr>
      <vt:lpstr>Century</vt:lpstr>
      <vt:lpstr>Copperplate Gothic Light</vt:lpstr>
      <vt:lpstr>Corbel Light</vt:lpstr>
      <vt:lpstr>Bahnschrift Light Condensed</vt:lpstr>
      <vt:lpstr>Bahnschrift SemiBold</vt:lpstr>
      <vt:lpstr>Bahnschrift SemiLight Condensed</vt:lpstr>
      <vt:lpstr>Bahnschrift SemiCondensed</vt:lpstr>
      <vt:lpstr>Baskerville Old Face</vt:lpstr>
      <vt:lpstr>Bodoni MT Condensed</vt:lpstr>
      <vt:lpstr>Bookman Old Style</vt:lpstr>
      <vt:lpstr>Broadway</vt:lpstr>
      <vt:lpstr>Calisto MT</vt:lpstr>
      <vt:lpstr>Verdana</vt:lpstr>
      <vt:lpstr>方正少儿简体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10 TIMT</dc:creator>
  <cp:lastModifiedBy>Admin</cp:lastModifiedBy>
  <cp:revision>338</cp:revision>
  <dcterms:created xsi:type="dcterms:W3CDTF">2017-10-30T09:00:42Z</dcterms:created>
  <dcterms:modified xsi:type="dcterms:W3CDTF">2020-11-23T03:58:59Z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1033-10.2.0.7646</vt:lpwstr>
  </property>
</Properties>
</file>